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73" r:id="rId2"/>
    <p:sldId id="328" r:id="rId3"/>
    <p:sldId id="276" r:id="rId4"/>
    <p:sldId id="333" r:id="rId5"/>
    <p:sldId id="277" r:id="rId6"/>
    <p:sldId id="312" r:id="rId7"/>
    <p:sldId id="332" r:id="rId8"/>
    <p:sldId id="278" r:id="rId9"/>
    <p:sldId id="297" r:id="rId10"/>
    <p:sldId id="331" r:id="rId11"/>
    <p:sldId id="298" r:id="rId12"/>
    <p:sldId id="307" r:id="rId13"/>
    <p:sldId id="306" r:id="rId14"/>
    <p:sldId id="308" r:id="rId15"/>
    <p:sldId id="309" r:id="rId16"/>
    <p:sldId id="313" r:id="rId17"/>
    <p:sldId id="314" r:id="rId18"/>
    <p:sldId id="315" r:id="rId19"/>
    <p:sldId id="316" r:id="rId20"/>
    <p:sldId id="317" r:id="rId21"/>
    <p:sldId id="310" r:id="rId22"/>
    <p:sldId id="284" r:id="rId23"/>
    <p:sldId id="285" r:id="rId24"/>
    <p:sldId id="330" r:id="rId25"/>
    <p:sldId id="299" r:id="rId26"/>
    <p:sldId id="300" r:id="rId27"/>
    <p:sldId id="339" r:id="rId28"/>
    <p:sldId id="347" r:id="rId29"/>
    <p:sldId id="302" r:id="rId30"/>
    <p:sldId id="348" r:id="rId31"/>
    <p:sldId id="305" r:id="rId32"/>
    <p:sldId id="303" r:id="rId33"/>
    <p:sldId id="304" r:id="rId34"/>
    <p:sldId id="295" r:id="rId35"/>
    <p:sldId id="329" r:id="rId36"/>
    <p:sldId id="334" r:id="rId37"/>
    <p:sldId id="335" r:id="rId38"/>
    <p:sldId id="336" r:id="rId39"/>
    <p:sldId id="337" r:id="rId40"/>
    <p:sldId id="338" r:id="rId41"/>
    <p:sldId id="290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293" r:id="rId53"/>
    <p:sldId id="341" r:id="rId54"/>
    <p:sldId id="342" r:id="rId55"/>
    <p:sldId id="343" r:id="rId56"/>
    <p:sldId id="344" r:id="rId57"/>
    <p:sldId id="346" r:id="rId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5" autoAdjust="0"/>
    <p:restoredTop sz="77348" autoAdjust="0"/>
  </p:normalViewPr>
  <p:slideViewPr>
    <p:cSldViewPr snapToGrid="0">
      <p:cViewPr varScale="1">
        <p:scale>
          <a:sx n="82" d="100"/>
          <a:sy n="82" d="100"/>
        </p:scale>
        <p:origin x="70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913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</a:t>
            </a:r>
            <a:r>
              <a:rPr lang="de-DE" baseline="0" dirty="0" err="1"/>
              <a:t>interface</a:t>
            </a:r>
            <a:endParaRPr lang="de-DE" baseline="0" dirty="0"/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76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5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069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430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Messwerte waren sofort</a:t>
            </a:r>
            <a:r>
              <a:rPr lang="de-DE" baseline="0" dirty="0"/>
              <a:t> nutzbar</a:t>
            </a:r>
          </a:p>
          <a:p>
            <a:r>
              <a:rPr lang="de-DE" baseline="0" dirty="0"/>
              <a:t>Sie zeigen positive werte wenn das </a:t>
            </a:r>
            <a:r>
              <a:rPr lang="de-DE" baseline="0" dirty="0" err="1"/>
              <a:t>fahrzeug</a:t>
            </a:r>
            <a:r>
              <a:rPr lang="de-DE" baseline="0" dirty="0"/>
              <a:t> </a:t>
            </a:r>
            <a:r>
              <a:rPr lang="de-DE" baseline="0" dirty="0" err="1"/>
              <a:t>vorwährts</a:t>
            </a:r>
            <a:r>
              <a:rPr lang="de-DE" baseline="0" dirty="0"/>
              <a:t> fahrt und negative wenn es sich rückwärts bewegt an.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347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01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091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79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09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63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695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02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998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57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4"/>
            <a:ext cx="8567927" cy="45999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38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i="1" dirty="0"/>
              <a:t>Steuerung</a:t>
            </a:r>
            <a:r>
              <a:rPr lang="mr-IN" i="1" dirty="0"/>
              <a:t> – </a:t>
            </a:r>
            <a:r>
              <a:rPr lang="de-DE" i="1" dirty="0"/>
              <a:t>Implementierung</a:t>
            </a:r>
          </a:p>
          <a:p>
            <a:r>
              <a:rPr lang="de-DE" sz="1800" i="1" dirty="0"/>
              <a:t>Fahrzeug-seitig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255659" y="1507830"/>
            <a:ext cx="62037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Pololu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Pololu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pPr marL="1200150" lvl="2" indent="-285750">
              <a:buFont typeface="Arial" charset="0"/>
              <a:buChar char="•"/>
            </a:pPr>
            <a:endParaRPr lang="de-DE" sz="1000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7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i="1" dirty="0"/>
              <a:t>Steuerung</a:t>
            </a:r>
            <a:r>
              <a:rPr lang="mr-IN" i="1" dirty="0"/>
              <a:t> – </a:t>
            </a:r>
            <a:r>
              <a:rPr lang="de-DE" i="1" dirty="0"/>
              <a:t>Implementierung</a:t>
            </a:r>
          </a:p>
          <a:p>
            <a:r>
              <a:rPr lang="de-DE" sz="1800" i="1" dirty="0"/>
              <a:t>Fahrzeug-seitig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Datenverarbeitung in der Technik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255660" y="1507830"/>
            <a:ext cx="592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Servo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Servo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Timer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70" y="3746029"/>
            <a:ext cx="1904486" cy="210261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93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Ultraschallsensor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6" name="Grafik 5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ED23B3AC-3B50-4977-9727-3B6258D9C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94" y="1317686"/>
            <a:ext cx="2892006" cy="28920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4328F0-9A87-4A6A-A13E-CD31E643137F}"/>
              </a:ext>
            </a:extLst>
          </p:cNvPr>
          <p:cNvSpPr txBox="1"/>
          <p:nvPr/>
        </p:nvSpPr>
        <p:spPr>
          <a:xfrm>
            <a:off x="255660" y="1507830"/>
            <a:ext cx="62740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sz="2400" b="1" dirty="0"/>
              <a:t>PING))) </a:t>
            </a:r>
            <a:r>
              <a:rPr lang="de-DE" sz="2400" b="1" dirty="0" err="1"/>
              <a:t>Ultrasonic</a:t>
            </a:r>
            <a:r>
              <a:rPr lang="de-DE" sz="2400" b="1" dirty="0"/>
              <a:t> </a:t>
            </a:r>
            <a:r>
              <a:rPr lang="de-DE" sz="2400" b="1" dirty="0" err="1"/>
              <a:t>Distance</a:t>
            </a:r>
            <a:r>
              <a:rPr lang="de-DE" sz="2400" b="1" dirty="0"/>
              <a:t> Sensor 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Enger Akzeptanzwinkel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sz="2400" dirty="0"/>
              <a:t> 3-poliger Stecker mit 0,1 "Abstand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sz="2400" dirty="0"/>
              <a:t> Kommunikation: positiver TTL-Impuls</a:t>
            </a:r>
            <a:br>
              <a:rPr lang="de-DE" dirty="0"/>
            </a:br>
            <a:r>
              <a:rPr lang="de-DE" dirty="0"/>
              <a:t>   </a:t>
            </a:r>
          </a:p>
        </p:txBody>
      </p:sp>
    </p:spTree>
    <p:extLst>
      <p:ext uri="{BB962C8B-B14F-4D97-AF65-F5344CB8AC3E}">
        <p14:creationId xmlns:p14="http://schemas.microsoft.com/office/powerpoint/2010/main" val="11376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dirty="0"/>
              <a:t>Funktionsweise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dirty="0" err="1"/>
              <a:t>Stop</a:t>
            </a:r>
            <a:r>
              <a:rPr lang="de-DE" dirty="0"/>
              <a:t>-Bedingung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659702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Tripple Achsen Messung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I²C digital Interface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Genauigkeit: ± 2° Grad Kompass Richtung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 Sensor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026" name="Picture 2" descr="C:\Users\Lilla\Pictures\hmc588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2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Rohdaten in Nutzdaten umwandeln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Magnetische Missweisung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Weitere Umwandlung der werte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 Sensor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55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Norden: +0° 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Osten: +90°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Süden: -0°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Westen: -90°</a:t>
            </a:r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 Sensor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3074" name="Picture 2" descr="C:\Users\Lilla\Downloads\kompass-rose-beutel-mit-10-stueck_20372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83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Tripple Achsen Messung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I²C und SPI digital Interface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Genauigkeit kann eingestellt werden von 2 - 16g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Beschleunigungs</a:t>
            </a:r>
            <a:r>
              <a:rPr lang="de-DE" dirty="0"/>
              <a:t> Sensor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050" name="Picture 2" descr="C:\Users\Lilla\Pictures\adxl3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3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FE5222-719F-453A-BD39-38145EE0788A}"/>
              </a:ext>
            </a:extLst>
          </p:cNvPr>
          <p:cNvSpPr txBox="1"/>
          <p:nvPr/>
        </p:nvSpPr>
        <p:spPr>
          <a:xfrm>
            <a:off x="902677" y="1723292"/>
            <a:ext cx="7455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de-DE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dirty="0"/>
              <a:t>Sensoren</a:t>
            </a:r>
          </a:p>
          <a:p>
            <a:pPr marL="342900" indent="-342900" fontAlgn="base">
              <a:buAutoNum type="arabicPeriod"/>
            </a:pPr>
            <a:r>
              <a:rPr lang="de-DE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dirty="0"/>
              <a:t>Benutzeroberfläche</a:t>
            </a:r>
          </a:p>
          <a:p>
            <a:pPr marL="342900" indent="-342900" fontAlgn="base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097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Ausgegebene werte: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Sofort nutzbar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Positiv beim Vorwärts fahren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2400" dirty="0"/>
              <a:t>Negativ beim Rückwärts fahren</a:t>
            </a:r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Beschleunigungs</a:t>
            </a:r>
            <a:r>
              <a:rPr lang="de-DE" dirty="0"/>
              <a:t> Sensor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8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Übertragung der Sensordaten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55AAC-8080-4D0B-BFDB-19075A2000C6}"/>
              </a:ext>
            </a:extLst>
          </p:cNvPr>
          <p:cNvSpPr txBox="1"/>
          <p:nvPr/>
        </p:nvSpPr>
        <p:spPr>
          <a:xfrm>
            <a:off x="255660" y="1507830"/>
            <a:ext cx="592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 Übertragung der Daten sollte zuerst als Bit-Frame durchgeführt werden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Dazu sollten die Werte des Ultraschall-, des Bewegungs- und des Beschleunigungssensor aneinander gereiht werden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Dies wurde nach einigen Stunden an Zeitaufwand verworfen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 einzelnen Sensoren wurden einzeln übertragen mittels IBC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Beispiel der </a:t>
            </a:r>
            <a:r>
              <a:rPr lang="de-DE" b="1" dirty="0" err="1">
                <a:solidFill>
                  <a:schemeClr val="bg1"/>
                </a:solidFill>
              </a:rPr>
              <a:t>Inboxes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arduino</a:t>
            </a:r>
            <a:r>
              <a:rPr lang="de-DE" b="1" dirty="0">
                <a:solidFill>
                  <a:schemeClr val="bg1"/>
                </a:solidFill>
              </a:rPr>
              <a:t>-seitig (Annkathrin)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4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147B5F-D175-4321-8BD9-CE86A60AF06F}"/>
              </a:ext>
            </a:extLst>
          </p:cNvPr>
          <p:cNvSpPr txBox="1"/>
          <p:nvPr/>
        </p:nvSpPr>
        <p:spPr>
          <a:xfrm>
            <a:off x="255660" y="1507830"/>
            <a:ext cx="592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b="1" dirty="0" err="1">
                <a:solidFill>
                  <a:schemeClr val="bg1"/>
                </a:solidFill>
              </a:rPr>
              <a:t>ToDo</a:t>
            </a:r>
            <a:endParaRPr lang="de-DE" b="1" dirty="0">
              <a:solidFill>
                <a:schemeClr val="bg1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Einzelnen Dip-Einstellungen aus der Dokumentation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Wenige Beispiele im Internet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SPI-Kommunikation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Probleme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Anzeigen am PC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Übertragung der Daten per USB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Übertragung der Daten per SPI-Verbindung am Arduino</a:t>
            </a:r>
            <a:br>
              <a:rPr lang="de-DE" dirty="0"/>
            </a:br>
            <a:r>
              <a:rPr lang="de-DE" dirty="0"/>
              <a:t>   </a:t>
            </a:r>
          </a:p>
        </p:txBody>
      </p:sp>
    </p:spTree>
    <p:extLst>
      <p:ext uri="{BB962C8B-B14F-4D97-AF65-F5344CB8AC3E}">
        <p14:creationId xmlns:p14="http://schemas.microsoft.com/office/powerpoint/2010/main" val="42050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Lasersensor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</p:spTree>
    <p:extLst>
      <p:ext uri="{BB962C8B-B14F-4D97-AF65-F5344CB8AC3E}">
        <p14:creationId xmlns:p14="http://schemas.microsoft.com/office/powerpoint/2010/main" val="326250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Steuerungsmodus </a:t>
            </a:r>
            <a:r>
              <a:rPr lang="mr-IN" dirty="0"/>
              <a:t>–</a:t>
            </a:r>
            <a:r>
              <a:rPr lang="de-DE" dirty="0"/>
              <a:t> Sport Watch</a:t>
            </a:r>
          </a:p>
          <a:p>
            <a:r>
              <a:rPr lang="de-DE" sz="1800" dirty="0"/>
              <a:t>Steuerungsschema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Steuerungsmodus </a:t>
            </a:r>
            <a:r>
              <a:rPr lang="mr-IN" dirty="0"/>
              <a:t>–</a:t>
            </a:r>
            <a:r>
              <a:rPr lang="de-DE" dirty="0"/>
              <a:t> Sport Watch</a:t>
            </a:r>
          </a:p>
          <a:p>
            <a:r>
              <a:rPr lang="de-DE" sz="1800" dirty="0"/>
              <a:t>Funktionsweise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r>
              <a:rPr lang="mr-IN" dirty="0"/>
              <a:t> – </a:t>
            </a:r>
            <a:r>
              <a:rPr lang="de-DE" dirty="0"/>
              <a:t>Implementierung</a:t>
            </a:r>
          </a:p>
          <a:p>
            <a:r>
              <a:rPr lang="de-DE" sz="1800" dirty="0"/>
              <a:t>Controller-seitig: XBOX 360 USB Controller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255659" y="1507830"/>
            <a:ext cx="7071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</a:t>
            </a:r>
            <a:r>
              <a:rPr lang="de-DE" sz="2400" dirty="0" err="1"/>
              <a:t>Shield</a:t>
            </a:r>
            <a:r>
              <a:rPr lang="de-DE" sz="2400" dirty="0"/>
              <a:t>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</a:t>
            </a:r>
            <a:r>
              <a:rPr lang="de-DE" sz="2400" dirty="0" err="1"/>
              <a:t>Shield</a:t>
            </a:r>
            <a:r>
              <a:rPr lang="de-DE" sz="2400" dirty="0"/>
              <a:t>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</p:txBody>
      </p:sp>
      <p:pic>
        <p:nvPicPr>
          <p:cNvPr id="7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r>
              <a:rPr lang="mr-IN" dirty="0"/>
              <a:t> – </a:t>
            </a:r>
            <a:r>
              <a:rPr lang="de-DE" dirty="0"/>
              <a:t>Implementierung</a:t>
            </a:r>
          </a:p>
          <a:p>
            <a:r>
              <a:rPr lang="de-DE" sz="1800" dirty="0"/>
              <a:t>Controller-seitig: XBOX 360 USB Controller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255659" y="1507830"/>
            <a:ext cx="7071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</p:txBody>
      </p:sp>
      <p:pic>
        <p:nvPicPr>
          <p:cNvPr id="7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8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r>
              <a:rPr lang="mr-IN" dirty="0"/>
              <a:t> – </a:t>
            </a:r>
            <a:r>
              <a:rPr lang="de-DE" dirty="0"/>
              <a:t>Implementierung</a:t>
            </a:r>
          </a:p>
          <a:p>
            <a:r>
              <a:rPr lang="de-DE" sz="1800" dirty="0"/>
              <a:t>Controller-seitig: eZ430-Chronos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255659" y="1507830"/>
            <a:ext cx="64851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</a:t>
            </a:r>
            <a:r>
              <a:rPr lang="de-DE" sz="2400" dirty="0" err="1"/>
              <a:t>Shield</a:t>
            </a:r>
            <a:r>
              <a:rPr lang="de-DE" sz="2400" dirty="0"/>
              <a:t>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</a:t>
            </a:r>
            <a:r>
              <a:rPr lang="de-DE" sz="2400" dirty="0" err="1"/>
              <a:t>Shield</a:t>
            </a:r>
            <a:r>
              <a:rPr lang="de-DE" sz="2400" dirty="0"/>
              <a:t>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7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Projektziel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</p:spTree>
    <p:extLst>
      <p:ext uri="{BB962C8B-B14F-4D97-AF65-F5344CB8AC3E}">
        <p14:creationId xmlns:p14="http://schemas.microsoft.com/office/powerpoint/2010/main" val="208682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r>
              <a:rPr lang="mr-IN" dirty="0"/>
              <a:t> – </a:t>
            </a:r>
            <a:r>
              <a:rPr lang="de-DE" dirty="0"/>
              <a:t>Implementierung</a:t>
            </a:r>
          </a:p>
          <a:p>
            <a:r>
              <a:rPr lang="de-DE" sz="1800" dirty="0"/>
              <a:t>Controller-seitig: eZ430-Chronos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255659" y="1507830"/>
            <a:ext cx="648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49" name="Gruppierung 48"/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48" name="Akkord 47"/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Akkord 46"/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Akkord 45"/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Akkord 44"/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Akkord 43"/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Akkord 42"/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Akkord 41"/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Akkord 40"/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bgerundetes Rechteck 9"/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/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feld 38"/>
          <p:cNvSpPr txBox="1"/>
          <p:nvPr/>
        </p:nvSpPr>
        <p:spPr>
          <a:xfrm>
            <a:off x="348130" y="1485351"/>
            <a:ext cx="54603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000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000" dirty="0"/>
              <a:t>Erkennen eines Hindernisses</a:t>
            </a:r>
            <a:endParaRPr lang="de-DE" sz="24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</p:spPr>
      </p:pic>
    </p:spTree>
    <p:extLst>
      <p:ext uri="{BB962C8B-B14F-4D97-AF65-F5344CB8AC3E}">
        <p14:creationId xmlns:p14="http://schemas.microsoft.com/office/powerpoint/2010/main" val="191908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</a:p>
          <a:p>
            <a:r>
              <a:rPr lang="de-DE" sz="1800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</p:spPr>
      </p:pic>
      <p:sp>
        <p:nvSpPr>
          <p:cNvPr id="39" name="Textfeld 38"/>
          <p:cNvSpPr txBox="1"/>
          <p:nvPr/>
        </p:nvSpPr>
        <p:spPr>
          <a:xfrm>
            <a:off x="368864" y="1706195"/>
            <a:ext cx="782945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Aktuatorwert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Aktuatorwertes</a:t>
            </a:r>
          </a:p>
        </p:txBody>
      </p:sp>
    </p:spTree>
    <p:extLst>
      <p:ext uri="{BB962C8B-B14F-4D97-AF65-F5344CB8AC3E}">
        <p14:creationId xmlns:p14="http://schemas.microsoft.com/office/powerpoint/2010/main" val="205723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</a:p>
          <a:p>
            <a:r>
              <a:rPr lang="de-DE" sz="1800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</a:p>
          <a:p>
            <a:r>
              <a:rPr lang="de-DE" sz="1800" dirty="0"/>
              <a:t>Software-technisch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005840" y="3951720"/>
            <a:ext cx="703872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-	</a:t>
            </a:r>
            <a:r>
              <a:rPr lang="en-US" sz="1800" b="0" strike="noStrike" spc="-1" dirty="0" err="1">
                <a:latin typeface="Arial"/>
              </a:rPr>
              <a:t>Identifizierbare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Nachrichten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-	</a:t>
            </a:r>
            <a:r>
              <a:rPr lang="en-US" sz="1800" b="0" strike="noStrike" spc="-1" dirty="0" err="1">
                <a:latin typeface="Arial"/>
              </a:rPr>
              <a:t>Fehlersicherheit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* </a:t>
            </a:r>
            <a:r>
              <a:rPr lang="en-US" sz="1800" b="0" strike="noStrike" spc="-1" dirty="0" err="1">
                <a:latin typeface="Arial"/>
              </a:rPr>
              <a:t>Kommunikationspartner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bleiben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synchron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* </a:t>
            </a:r>
            <a:r>
              <a:rPr lang="en-US" sz="1800" b="0" strike="noStrike" spc="-1" dirty="0" err="1">
                <a:latin typeface="Arial"/>
              </a:rPr>
              <a:t>Kommunikationspartner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erkennen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Fehlerhafte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Übertragung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-	</a:t>
            </a:r>
            <a:r>
              <a:rPr lang="en-US" sz="1800" b="0" strike="noStrike" spc="-1" dirty="0" err="1">
                <a:latin typeface="Arial"/>
              </a:rPr>
              <a:t>einfache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Benutzung</a:t>
            </a:r>
            <a:r>
              <a:rPr lang="en-US" sz="1800" b="0" strike="noStrike" spc="-1" dirty="0">
                <a:latin typeface="Arial"/>
              </a:rPr>
              <a:t> (</a:t>
            </a:r>
            <a:r>
              <a:rPr lang="en-US" sz="1800" b="0" strike="noStrike" spc="-1" dirty="0" err="1">
                <a:latin typeface="Arial"/>
              </a:rPr>
              <a:t>nur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eine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Konfiguration</a:t>
            </a:r>
            <a:r>
              <a:rPr lang="en-US" sz="1800" b="0" strike="noStrike" spc="-1" dirty="0">
                <a:latin typeface="Arial"/>
              </a:rPr>
              <a:t> pro </a:t>
            </a:r>
            <a:r>
              <a:rPr lang="en-US" sz="1800" b="0" strike="noStrike" spc="-1" dirty="0" err="1">
                <a:latin typeface="Arial"/>
              </a:rPr>
              <a:t>Nachrichtenart</a:t>
            </a:r>
            <a:r>
              <a:rPr lang="en-US" sz="1800" b="0" strike="noStrike" spc="-1" dirty="0">
                <a:latin typeface="Arial"/>
              </a:rPr>
              <a:t>)</a:t>
            </a:r>
          </a:p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822960" y="3322440"/>
            <a:ext cx="523728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latin typeface="Arial"/>
              </a:rPr>
              <a:t>Aktive Features :</a:t>
            </a:r>
          </a:p>
        </p:txBody>
      </p:sp>
      <p:sp>
        <p:nvSpPr>
          <p:cNvPr id="73" name="TextShape 3"/>
          <p:cNvSpPr txBox="1"/>
          <p:nvPr/>
        </p:nvSpPr>
        <p:spPr>
          <a:xfrm>
            <a:off x="873720" y="2140920"/>
            <a:ext cx="3606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IBP - Inter Board Protocol</a:t>
            </a:r>
          </a:p>
          <a:p>
            <a:r>
              <a:rPr lang="en-US" sz="1800" b="0" strike="noStrike" spc="-1" dirty="0">
                <a:latin typeface="Arial"/>
              </a:rPr>
              <a:t>IBC - Inter Board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9877484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fik 73"/>
          <p:cNvPicPr/>
          <p:nvPr/>
        </p:nvPicPr>
        <p:blipFill>
          <a:blip r:embed="rId2"/>
          <a:stretch/>
        </p:blipFill>
        <p:spPr>
          <a:xfrm>
            <a:off x="360" y="1514880"/>
            <a:ext cx="9143280" cy="4428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66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7920" y="548640"/>
            <a:ext cx="9135720" cy="557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9559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1097280" y="1497240"/>
            <a:ext cx="6890400" cy="4446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8057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269080" y="1283760"/>
            <a:ext cx="4680000" cy="485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159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0A3F08-FD76-436C-8513-28A686B7E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Display: 	Joy-IT		TFT		3.2 Zoll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68BEE1-F25E-465F-B0E5-F01451D5F5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8AF43F-9575-4F2B-922E-5FFEA7906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C589FC-050A-4E5A-823D-C4C84E7E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2438091"/>
            <a:ext cx="2102124" cy="21021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AC1B78-AAE9-4D46-BFFB-FEC45122B333}"/>
              </a:ext>
            </a:extLst>
          </p:cNvPr>
          <p:cNvSpPr txBox="1"/>
          <p:nvPr/>
        </p:nvSpPr>
        <p:spPr>
          <a:xfrm>
            <a:off x="418998" y="2379167"/>
            <a:ext cx="57186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 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Nachteil: 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 </a:t>
            </a:r>
          </a:p>
        </p:txBody>
      </p:sp>
    </p:spTree>
    <p:extLst>
      <p:ext uri="{BB962C8B-B14F-4D97-AF65-F5344CB8AC3E}">
        <p14:creationId xmlns:p14="http://schemas.microsoft.com/office/powerpoint/2010/main" val="3768698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45C933-843B-45E6-8865-FDB0478D198E}"/>
              </a:ext>
            </a:extLst>
          </p:cNvPr>
          <p:cNvSpPr txBox="1"/>
          <p:nvPr/>
        </p:nvSpPr>
        <p:spPr>
          <a:xfrm>
            <a:off x="902677" y="1723292"/>
            <a:ext cx="7455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de-DE" sz="2400" dirty="0"/>
              <a:t>Programmiersprachen: C/C++, Python und C#</a:t>
            </a:r>
          </a:p>
          <a:p>
            <a:pPr fontAlgn="base"/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fontAlgn="base"/>
            <a:r>
              <a:rPr lang="de-DE" sz="2400" dirty="0"/>
              <a:t>Arduino IDE 1.8.5</a:t>
            </a:r>
          </a:p>
          <a:p>
            <a:pPr fontAlgn="base"/>
            <a:r>
              <a:rPr lang="de-DE" sz="2400" dirty="0"/>
              <a:t>Visual Studio 2017 15.3.1 + Arduino IDE Erweiterung</a:t>
            </a:r>
          </a:p>
          <a:p>
            <a:pPr fontAlgn="base"/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</p:txBody>
      </p:sp>
    </p:spTree>
    <p:extLst>
      <p:ext uri="{BB962C8B-B14F-4D97-AF65-F5344CB8AC3E}">
        <p14:creationId xmlns:p14="http://schemas.microsoft.com/office/powerpoint/2010/main" val="328270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</a:p>
          <a:p>
            <a:r>
              <a:rPr lang="de-DE" sz="1800" dirty="0"/>
              <a:t>Hardware-technisch / Zusammenbau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2" name="Textfeld 71"/>
          <p:cNvSpPr txBox="1"/>
          <p:nvPr/>
        </p:nvSpPr>
        <p:spPr>
          <a:xfrm>
            <a:off x="792480" y="1386841"/>
            <a:ext cx="73380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Aufbau </a:t>
            </a:r>
            <a:r>
              <a:rPr lang="de-DE" sz="2400" b="1" dirty="0" err="1"/>
              <a:t>StarCar</a:t>
            </a:r>
            <a:r>
              <a:rPr lang="de-DE" sz="2400" b="1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u="sng" dirty="0"/>
              <a:t>Unterhalb der Spanholzplatte: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u="sng" dirty="0"/>
              <a:t>Oberhalb der Spanholzplatte: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de-DE" sz="2400" dirty="0"/>
              <a:t>Sensoren (</a:t>
            </a:r>
            <a:r>
              <a:rPr lang="de-DE" sz="2400" dirty="0" err="1"/>
              <a:t>Acceleration</a:t>
            </a:r>
            <a:r>
              <a:rPr lang="de-DE" sz="2400" dirty="0"/>
              <a:t>, Compass)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de-DE" sz="2400" dirty="0"/>
              <a:t>Spannungsregler	</a:t>
            </a:r>
          </a:p>
        </p:txBody>
      </p:sp>
    </p:spTree>
    <p:extLst>
      <p:ext uri="{BB962C8B-B14F-4D97-AF65-F5344CB8AC3E}">
        <p14:creationId xmlns:p14="http://schemas.microsoft.com/office/powerpoint/2010/main" val="2316393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</a:p>
          <a:p>
            <a:r>
              <a:rPr lang="de-DE" sz="1800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0" y="2572218"/>
            <a:ext cx="1838005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169850" y="3669136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190363" y="4554497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636419" y="2203012"/>
            <a:ext cx="7304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2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827308" y="3516919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962233" y="3386263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6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</a:p>
          <a:p>
            <a:r>
              <a:rPr lang="de-DE" sz="1800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31" idx="1"/>
          </p:cNvCxnSpPr>
          <p:nvPr/>
        </p:nvCxnSpPr>
        <p:spPr>
          <a:xfrm flipH="1">
            <a:off x="6777893" y="4718643"/>
            <a:ext cx="461103" cy="33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76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</a:p>
          <a:p>
            <a:r>
              <a:rPr lang="de-DE" sz="1800" dirty="0"/>
              <a:t>Hardware-technisch / Verkabelung Daten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45C933-843B-45E6-8865-FDB0478D198E}"/>
              </a:ext>
            </a:extLst>
          </p:cNvPr>
          <p:cNvSpPr txBox="1"/>
          <p:nvPr/>
        </p:nvSpPr>
        <p:spPr>
          <a:xfrm>
            <a:off x="902677" y="1723292"/>
            <a:ext cx="7455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de-DE" sz="2400" dirty="0"/>
              <a:t>Device Monitoring Studio 7.81</a:t>
            </a:r>
          </a:p>
          <a:p>
            <a:pPr fontAlgn="base"/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fontAlgn="base"/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fontAlgn="base"/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fontAlgn="base"/>
            <a:r>
              <a:rPr lang="de-DE" sz="2400" dirty="0"/>
              <a:t>Simple Motor Control Center 1.2.0.0</a:t>
            </a:r>
          </a:p>
          <a:p>
            <a:pPr fontAlgn="base"/>
            <a:r>
              <a:rPr lang="de-DE" sz="2400" dirty="0" err="1"/>
              <a:t>Matlab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5335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501122-73FF-49FE-B725-80654B798B4E}"/>
              </a:ext>
            </a:extLst>
          </p:cNvPr>
          <p:cNvSpPr txBox="1"/>
          <p:nvPr/>
        </p:nvSpPr>
        <p:spPr>
          <a:xfrm>
            <a:off x="902677" y="1723292"/>
            <a:ext cx="7455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</p:txBody>
      </p:sp>
      <p:pic>
        <p:nvPicPr>
          <p:cNvPr id="1026" name="Picture 2" descr="ArduinoMega.png">
            <a:extLst>
              <a:ext uri="{FF2B5EF4-FFF2-40B4-BE49-F238E27FC236}">
                <a16:creationId xmlns:a16="http://schemas.microsoft.com/office/drawing/2014/main" id="{9AE2EC1A-8585-480E-AFCC-68872B29C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396F28D-3EF5-4B21-9C7A-F6188A8B5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501122-73FF-49FE-B725-80654B798B4E}"/>
              </a:ext>
            </a:extLst>
          </p:cNvPr>
          <p:cNvSpPr txBox="1"/>
          <p:nvPr/>
        </p:nvSpPr>
        <p:spPr>
          <a:xfrm>
            <a:off x="828137" y="1690777"/>
            <a:ext cx="7530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</p:txBody>
      </p:sp>
      <p:pic>
        <p:nvPicPr>
          <p:cNvPr id="2050" name="Picture 2" descr="ez430_Chronos_1.png">
            <a:extLst>
              <a:ext uri="{FF2B5EF4-FFF2-40B4-BE49-F238E27FC236}">
                <a16:creationId xmlns:a16="http://schemas.microsoft.com/office/drawing/2014/main" id="{D4A9EFE1-6887-44FD-AAA6-81795D7B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F6FF6482-734C-4F18-9520-88ED1475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31436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1964</Words>
  <Application>Microsoft Office PowerPoint</Application>
  <PresentationFormat>Bildschirmpräsentation (4:3)</PresentationFormat>
  <Paragraphs>463</Paragraphs>
  <Slides>57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Calibri</vt:lpstr>
      <vt:lpstr>Lucida Sans</vt:lpstr>
      <vt:lpstr>Symbol</vt:lpstr>
      <vt:lpstr>Wingdings</vt:lpstr>
      <vt:lpstr>OTH PP Master (AM)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234</cp:revision>
  <dcterms:created xsi:type="dcterms:W3CDTF">2015-01-30T12:09:18Z</dcterms:created>
  <dcterms:modified xsi:type="dcterms:W3CDTF">2018-01-09T17:54:42Z</dcterms:modified>
  <cp:category/>
</cp:coreProperties>
</file>